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5"/>
  </p:notesMasterIdLst>
  <p:sldIdLst>
    <p:sldId id="265" r:id="rId5"/>
    <p:sldId id="266" r:id="rId6"/>
    <p:sldId id="289" r:id="rId7"/>
    <p:sldId id="290" r:id="rId8"/>
    <p:sldId id="291" r:id="rId9"/>
    <p:sldId id="301" r:id="rId10"/>
    <p:sldId id="310" r:id="rId11"/>
    <p:sldId id="302" r:id="rId12"/>
    <p:sldId id="303" r:id="rId13"/>
    <p:sldId id="304" r:id="rId14"/>
    <p:sldId id="305" r:id="rId15"/>
    <p:sldId id="309" r:id="rId16"/>
    <p:sldId id="300" r:id="rId17"/>
    <p:sldId id="298" r:id="rId18"/>
    <p:sldId id="306" r:id="rId19"/>
    <p:sldId id="311" r:id="rId20"/>
    <p:sldId id="312" r:id="rId21"/>
    <p:sldId id="257" r:id="rId22"/>
    <p:sldId id="307" r:id="rId23"/>
    <p:sldId id="308" r:id="rId24"/>
  </p:sldIdLst>
  <p:sldSz cx="12192000" cy="6858000"/>
  <p:notesSz cx="6669088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7440" autoAdjust="0"/>
  </p:normalViewPr>
  <p:slideViewPr>
    <p:cSldViewPr snapToGrid="0">
      <p:cViewPr varScale="1">
        <p:scale>
          <a:sx n="37" d="100"/>
          <a:sy n="37" d="100"/>
        </p:scale>
        <p:origin x="672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6125C-43A6-4C21-9B0A-8E02FFCBCA38}" type="datetimeFigureOut">
              <a:rPr lang="fi-FI" smtClean="0"/>
              <a:t>17.3.2023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0293A-6520-4A47-BD70-B40EAA57815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20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D5DFDF8-C607-4AB6-8373-BD9AF581AA8D}"/>
              </a:ext>
            </a:extLst>
          </p:cNvPr>
          <p:cNvSpPr/>
          <p:nvPr userDrawn="1"/>
        </p:nvSpPr>
        <p:spPr>
          <a:xfrm>
            <a:off x="6503110" y="0"/>
            <a:ext cx="56888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A18A3ED-E46B-40D2-B77B-DA1EAA608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3661F7-191F-4915-BE99-B59DC9B4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6948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6D05C9-E5EF-45A4-A6B7-9BF25818D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2231"/>
            <a:ext cx="5030793" cy="415473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F56571-2A45-4607-9374-67216163F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2231"/>
            <a:ext cx="5030793" cy="415473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1265CCF-04FE-4EF7-8C06-41F6562D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31891D2-6BAE-4984-BD60-0C14B156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344145A-8C95-4697-8876-899C2471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2407" y="6363585"/>
            <a:ext cx="427219" cy="412228"/>
          </a:xfrm>
        </p:spPr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640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A40B0F-9757-4B78-B8F5-9BC43229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39534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32F90C-A079-4CD4-963F-B1412501B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661"/>
            <a:ext cx="5036304" cy="670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C443C2E-4D9D-4549-BEEF-B0AC51FD4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90091"/>
            <a:ext cx="5036304" cy="339957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DBCD3CD-A475-4AAB-A503-65B720089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34661"/>
            <a:ext cx="5061107" cy="670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EA510FD-EAC6-455E-BAC4-1155A7364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90091"/>
            <a:ext cx="5061107" cy="339957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4D25103-1BBC-4AD2-AFC5-CFD6B219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71DDF92-DBE5-41B7-A64F-CEAB8024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2CE6883-1664-479C-972A-28C4EB2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397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EF4E3E0-5E93-473E-A642-AC5E30D6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67365E0-AE01-47CD-A574-3CCD9690D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F5F2A0A-E089-4EF7-B627-D00D0B53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1723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F209B1-2264-404A-9501-EC4D6205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347132-73D0-46E3-8F6F-5143485A2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64695"/>
            <a:ext cx="6029455" cy="53963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B078353-21F6-4B91-AC4A-CAE35B01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F2D4CEB-973D-4C67-97AB-A052ADF5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1FCEB1B-AD86-4ACA-A118-A0CEDC02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9C078020-A3BE-4179-B8DC-0457A909ED1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8"/>
            <a:ext cx="3932237" cy="35536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7914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7161003-2A3C-406D-8437-B8A4F7603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21706" y="449705"/>
            <a:ext cx="6190938" cy="54264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AB5D63-5570-4D21-9774-7A53BB1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D2B4CA-6336-46C9-A8B2-ED290D54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669DB690-8A9E-4947-B2C0-696BC3409CE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8"/>
            <a:ext cx="3932237" cy="35536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10219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7161003-2A3C-406D-8437-B8A4F7603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41626" y="0"/>
            <a:ext cx="6121818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AB5D63-5570-4D21-9774-7A53BB1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D2B4CA-6336-46C9-A8B2-ED290D54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669DB690-8A9E-4947-B2C0-696BC3409CE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8"/>
            <a:ext cx="3932237" cy="35536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29613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805B41C3-B57B-4E9A-BAB9-DA20C5359E3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7"/>
            <a:ext cx="3932237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976B89-93C7-4F84-8388-A6F50149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6"/>
          <a:stretch/>
        </p:blipFill>
        <p:spPr>
          <a:xfrm>
            <a:off x="5141627" y="0"/>
            <a:ext cx="612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5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akennus, pöytä, ruoka, mies&#10;&#10;Kuvaus luotu automaattisesti">
            <a:extLst>
              <a:ext uri="{FF2B5EF4-FFF2-40B4-BE49-F238E27FC236}">
                <a16:creationId xmlns:a16="http://schemas.microsoft.com/office/drawing/2014/main" id="{8E213E52-6DD5-4EC2-A29D-3F746F68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7" b="7149"/>
          <a:stretch/>
        </p:blipFill>
        <p:spPr>
          <a:xfrm>
            <a:off x="5134131" y="-1"/>
            <a:ext cx="6123482" cy="68580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45612DC7-CA4E-4381-B837-4DC70B62767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7"/>
            <a:ext cx="3932237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63316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1C7F541-3B97-4184-B2E8-5466857BC1A9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r="39007"/>
          <a:stretch/>
        </p:blipFill>
        <p:spPr>
          <a:xfrm>
            <a:off x="5134131" y="-11882"/>
            <a:ext cx="6123482" cy="6869882"/>
          </a:xfrm>
          <a:prstGeom prst="rect">
            <a:avLst/>
          </a:prstGeom>
          <a:blipFill>
            <a:blip r:embed="rId2"/>
            <a:stretch>
              <a:fillRect l="464" t="-21692" r="21218" b="-73400"/>
            </a:stretch>
          </a:blipFill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6337C84D-B8F1-4484-B360-BA281A65A5A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7"/>
            <a:ext cx="3932237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9012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1C7F541-3B97-4184-B2E8-5466857BC1A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131" y="2388"/>
            <a:ext cx="6123482" cy="6853223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07ABB2E9-3999-42EA-A7B1-85C17E81B9E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7"/>
            <a:ext cx="3932237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0369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8DDB5EE6-7803-44A3-95FB-2370B615D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034F192-81B3-4F70-B28B-232714503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D106AB8-D076-48DF-A2CF-527B9D1609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424" y="1030424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72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E187427-4A55-44F0-AFC5-8863A5EAE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919" y="-2890"/>
            <a:ext cx="6130333" cy="68608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62A0DBAF-0C02-4479-8263-FE40F1361AD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7"/>
            <a:ext cx="3932237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89845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E187427-4A55-44F0-AFC5-8863A5EAE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158" r="9643" b="158"/>
          <a:stretch/>
        </p:blipFill>
        <p:spPr>
          <a:xfrm>
            <a:off x="5121919" y="0"/>
            <a:ext cx="6130333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62A0DBAF-0C02-4479-8263-FE40F1361AD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7"/>
            <a:ext cx="3932237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9569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E187427-4A55-44F0-AFC5-8863A5EAE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6" r="23552"/>
          <a:stretch/>
        </p:blipFill>
        <p:spPr>
          <a:xfrm>
            <a:off x="3097" y="0"/>
            <a:ext cx="6102297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129" y="457200"/>
            <a:ext cx="456416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A5AE484-0C37-4858-97EF-2BD910C85C2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08249" y="2315307"/>
            <a:ext cx="4582136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43000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E187427-4A55-44F0-AFC5-8863A5EAE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" y="0"/>
            <a:ext cx="6102297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129" y="457200"/>
            <a:ext cx="456416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A5AE484-0C37-4858-97EF-2BD910C85C2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08249" y="2315307"/>
            <a:ext cx="4582136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01235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E187427-4A55-44F0-AFC5-8863A5EAE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12775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129" y="457200"/>
            <a:ext cx="456416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CDA00CBC-D524-45B5-84B0-A3B223ADAD9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08249" y="2315307"/>
            <a:ext cx="4582136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65583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E187427-4A55-44F0-AFC5-8863A5EAE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12775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8579D-ECE8-45D8-BE39-D3AE3074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129" y="457200"/>
            <a:ext cx="456416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2A340-8CE2-4803-A146-A864586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D6F2F86-22DB-4515-8536-52FBB8D8B8B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08249" y="2315307"/>
            <a:ext cx="4582136" cy="4073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62319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04863E8-8F1A-4BFB-8F84-3C0B9C155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b="797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5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04863E8-8F1A-4BFB-8F84-3C0B9C155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43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04863E8-8F1A-4BFB-8F84-3C0B9C155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51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04863E8-8F1A-4BFB-8F84-3C0B9C155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7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ED266F9-531F-4097-A1E2-45FB5E035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r="54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2D5C6F1-B64F-4268-8D4D-D9FD5FD76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D5348E5-2195-44A1-AE31-60558A22FC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424" y="1030424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54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alaotsikk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90625" y="1785937"/>
            <a:ext cx="9810750" cy="1830586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4922" spc="49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Otsikkoteksti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90625" y="3607594"/>
            <a:ext cx="9810750" cy="89296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422"/>
              </a:spcBef>
              <a:buSzTx/>
              <a:buFontTx/>
              <a:buNone/>
              <a:defRPr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160729" algn="ctr">
              <a:spcBef>
                <a:spcPts val="422"/>
              </a:spcBef>
              <a:buSzTx/>
              <a:buFontTx/>
              <a:buNone/>
              <a:defRPr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321457" algn="ctr">
              <a:spcBef>
                <a:spcPts val="422"/>
              </a:spcBef>
              <a:buSzTx/>
              <a:buFontTx/>
              <a:buNone/>
              <a:defRPr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482186" algn="ctr">
              <a:spcBef>
                <a:spcPts val="422"/>
              </a:spcBef>
              <a:buSzTx/>
              <a:buFontTx/>
              <a:buNone/>
              <a:defRPr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642915" algn="ctr">
              <a:spcBef>
                <a:spcPts val="422"/>
              </a:spcBef>
              <a:buSzTx/>
              <a:buFontTx/>
              <a:buNone/>
              <a:defRPr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2531"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Leipätekstin taso yksi</a:t>
            </a:r>
          </a:p>
          <a:p>
            <a:pPr lvl="1">
              <a:defRPr sz="1800" spc="0">
                <a:solidFill>
                  <a:srgbClr val="000000"/>
                </a:solidFill>
                <a:effectLst/>
              </a:defRPr>
            </a:pPr>
            <a:r>
              <a:rPr sz="2531"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Leipätekstin taso kaksi</a:t>
            </a:r>
          </a:p>
          <a:p>
            <a:pPr lvl="2">
              <a:defRPr sz="1800" spc="0">
                <a:solidFill>
                  <a:srgbClr val="000000"/>
                </a:solidFill>
                <a:effectLst/>
              </a:defRPr>
            </a:pPr>
            <a:r>
              <a:rPr sz="2531"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Leipätekstin taso kolme</a:t>
            </a:r>
          </a:p>
          <a:p>
            <a:pPr lvl="3">
              <a:defRPr sz="1800" spc="0">
                <a:solidFill>
                  <a:srgbClr val="000000"/>
                </a:solidFill>
                <a:effectLst/>
              </a:defRPr>
            </a:pPr>
            <a:r>
              <a:rPr sz="2531"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Leipätekstin taso neljä</a:t>
            </a:r>
          </a:p>
          <a:p>
            <a:pPr lvl="4">
              <a:defRPr sz="1800" spc="0">
                <a:solidFill>
                  <a:srgbClr val="000000"/>
                </a:solidFill>
                <a:effectLst/>
              </a:defRPr>
            </a:pPr>
            <a:r>
              <a:rPr sz="2531" spc="25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Leipätekstin taso viisi</a:t>
            </a:r>
          </a:p>
        </p:txBody>
      </p:sp>
    </p:spTree>
    <p:extLst>
      <p:ext uri="{BB962C8B-B14F-4D97-AF65-F5344CB8AC3E}">
        <p14:creationId xmlns:p14="http://schemas.microsoft.com/office/powerpoint/2010/main" val="21639439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0210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4A44FE19-A311-4D80-859C-94DCE270C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DC1BD89-2B0D-41E3-A1E1-8525E53F3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r="50254"/>
          <a:stretch/>
        </p:blipFill>
        <p:spPr>
          <a:xfrm rot="10800000">
            <a:off x="8498165" y="0"/>
            <a:ext cx="3693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1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4E69AD7C-7BA4-4CB2-8E73-EA5AB8F10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0907DDE-12BA-4E73-99AA-C82CB64B5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r="50254"/>
          <a:stretch/>
        </p:blipFill>
        <p:spPr>
          <a:xfrm rot="10800000">
            <a:off x="8498165" y="0"/>
            <a:ext cx="3693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7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B6858154-4511-4BF3-93B4-239F1D8AB195}"/>
              </a:ext>
            </a:extLst>
          </p:cNvPr>
          <p:cNvSpPr/>
          <p:nvPr userDrawn="1"/>
        </p:nvSpPr>
        <p:spPr>
          <a:xfrm>
            <a:off x="6503110" y="0"/>
            <a:ext cx="56888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A613CBD-B030-4242-8622-906050E26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7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00DC03-2630-4ABE-AF26-45C3B019B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06640"/>
          </a:xfrm>
        </p:spPr>
        <p:txBody>
          <a:bodyPr anchor="ctr"/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A3C7D8-E812-4143-BED9-AEE84C8D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E9D9B5-2DB5-45F4-A989-97B26CDF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DD8BAA-BCF0-48A0-A02E-FAA32259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160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00DC03-2630-4ABE-AF26-45C3B019B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461C1A2-8219-4090-A5A9-070494564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A3C7D8-E812-4143-BED9-AEE84C8D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E9D9B5-2DB5-45F4-A989-97B26CDF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DD8BAA-BCF0-48A0-A02E-FAA32259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415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C62DB4-C235-4696-9EE2-2F60B2EA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9433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AEBD16-1773-4F23-A783-ADA60C7C4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3615"/>
            <a:ext cx="10389433" cy="421334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1CB3A5-BE04-4F04-8700-8D359E3D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8C70D6-5B03-4DEC-8807-96AE3DA9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330771F-2C5B-4DB1-A6B3-89C7DF1C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476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A331490-5651-4A7D-9D7B-56C33A94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B1B052-4067-4250-AAEB-CFD534916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B6E6CA0D-01EA-4CB7-8A81-A4EEC72FF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87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515245FE-3818-40AF-B9A0-AEBF8ADC6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0085" y="6387137"/>
            <a:ext cx="75537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Oriveden kaupunki</a:t>
            </a:r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D70B774F-46C7-40E7-8B52-95D92F12B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408" y="6378315"/>
            <a:ext cx="392998" cy="397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76B3158-79C3-4D35-A227-61EA7C089C34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635250-188A-49DA-BE20-EF9437066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1"/>
          <a:stretch/>
        </p:blipFill>
        <p:spPr>
          <a:xfrm>
            <a:off x="11332564" y="0"/>
            <a:ext cx="859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2" r:id="rId2"/>
    <p:sldLayoutId id="2147483703" r:id="rId3"/>
    <p:sldLayoutId id="2147483742" r:id="rId4"/>
    <p:sldLayoutId id="2147483707" r:id="rId5"/>
    <p:sldLayoutId id="214748371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40" r:id="rId15"/>
    <p:sldLayoutId id="2147483685" r:id="rId16"/>
    <p:sldLayoutId id="2147483732" r:id="rId17"/>
    <p:sldLayoutId id="2147483733" r:id="rId18"/>
    <p:sldLayoutId id="2147483734" r:id="rId19"/>
    <p:sldLayoutId id="2147483735" r:id="rId20"/>
    <p:sldLayoutId id="2147483743" r:id="rId21"/>
    <p:sldLayoutId id="2147483741" r:id="rId22"/>
    <p:sldLayoutId id="2147483736" r:id="rId23"/>
    <p:sldLayoutId id="2147483737" r:id="rId24"/>
    <p:sldLayoutId id="2147483738" r:id="rId25"/>
    <p:sldLayoutId id="2147483739" r:id="rId26"/>
    <p:sldLayoutId id="2147483744" r:id="rId27"/>
    <p:sldLayoutId id="2147483745" r:id="rId28"/>
    <p:sldLayoutId id="2147483746" r:id="rId29"/>
    <p:sldLayoutId id="2147483747" r:id="rId30"/>
    <p:sldLayoutId id="2147483748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ia.mattila@orivesi.fi" TargetMode="External"/><Relationship Id="rId2" Type="http://schemas.openxmlformats.org/officeDocument/2006/relationships/hyperlink" Target="mailto:sari.koivisto@orivesi.fi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mari.kinnunen@orivesi.fi" TargetMode="External"/><Relationship Id="rId4" Type="http://schemas.openxmlformats.org/officeDocument/2006/relationships/hyperlink" Target="mailto:minna.lahteinen@orivesi.fi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315AE61-BDAD-4F87-95F2-4795AB25F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6" r="19641"/>
          <a:stretch/>
        </p:blipFill>
        <p:spPr>
          <a:xfrm>
            <a:off x="5141626" y="10"/>
            <a:ext cx="6121818" cy="6857989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43D7A2F-76C8-4061-B632-7FF3EC5C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6022"/>
            <a:ext cx="3932237" cy="1600200"/>
          </a:xfrm>
        </p:spPr>
        <p:txBody>
          <a:bodyPr anchor="b">
            <a:normAutofit/>
          </a:bodyPr>
          <a:lstStyle/>
          <a:p>
            <a:r>
              <a:rPr lang="fi-FI" sz="3600" dirty="0"/>
              <a:t>TULEVIEN ESIOPPILAIDEN </a:t>
            </a:r>
            <a:br>
              <a:rPr lang="fi-FI" sz="3600" dirty="0"/>
            </a:br>
            <a:r>
              <a:rPr lang="fi-FI" sz="3600" dirty="0"/>
              <a:t>VANHEMPAINILTA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AD29BEC-A56F-43DF-A29A-D9DA754A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0085" y="6387137"/>
            <a:ext cx="75537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Oriveden kaupunki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55F9ADA-A5CC-4DF8-9EB2-F0058221A51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4991878"/>
            <a:ext cx="3932237" cy="87711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2"/>
                </a:solidFill>
              </a:rPr>
              <a:t>Oriveden kaupunki</a:t>
            </a:r>
          </a:p>
          <a:p>
            <a:r>
              <a:rPr lang="fi-FI" dirty="0">
                <a:solidFill>
                  <a:schemeClr val="tx2"/>
                </a:solidFill>
              </a:rPr>
              <a:t>14.2.2023 Valtuustosali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262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yhdenvertaisuus </a:t>
            </a:r>
            <a:br>
              <a:rPr lang="fi-FI" dirty="0"/>
            </a:br>
            <a:r>
              <a:rPr lang="fi-FI" dirty="0"/>
              <a:t>kaupunkitasolla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7626" y="2196548"/>
            <a:ext cx="10558292" cy="3628306"/>
          </a:xfrm>
        </p:spPr>
        <p:txBody>
          <a:bodyPr>
            <a:normAutofit fontScale="8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Esiopetus järjestetään lapsen lähikoulussa (määräytyy koulujen </a:t>
            </a:r>
            <a:r>
              <a:rPr lang="fi-FI" dirty="0" err="1">
                <a:solidFill>
                  <a:schemeClr val="tx2"/>
                </a:solidFill>
              </a:rPr>
              <a:t>oppilaaksiottoalueiden</a:t>
            </a:r>
            <a:r>
              <a:rPr lang="fi-FI" dirty="0">
                <a:solidFill>
                  <a:schemeClr val="tx2"/>
                </a:solidFill>
              </a:rPr>
              <a:t> mukaan) </a:t>
            </a:r>
          </a:p>
          <a:p>
            <a:pPr lvl="1"/>
            <a:r>
              <a:rPr lang="fi-FI" dirty="0">
                <a:solidFill>
                  <a:schemeClr val="tx2"/>
                </a:solidFill>
              </a:rPr>
              <a:t>Koulupolku alkaa nykyisin esiopetuksesta: nivel on siirtynyt varhaiskasvatuksen ja esiopetuksen välille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Tulevan koulun fyysiseen oppimisympäristöön tutustuminen, omatoimisuuden harjoittelu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Koulun oppilaisiin ja aikuisiin tutustuminen, esim. kummioppilaat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Koulun laaja-alaisen erityisopettajan palvelut ovat myös esioppilaiden käytettävissä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Myös esioppilaat kuuluvat koulun yhteisöllisen opiskeluhuollon piiriin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Yhteinen opetussuunnitelma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Eskarien varhennettu kielikasvatus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A1-kielen eli englannin opetus alkaa 1. vuosiluokalla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Kansainvälisyys- ja globaalikasvatus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Digitaidot ovat jo esioppilaiden oppimisen kohteena ja välineenä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616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Esi</a:t>
            </a:r>
            <a:r>
              <a:rPr lang="fi-FI" dirty="0"/>
              <a:t>- ja alkuopetuksen yhteistyö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93494"/>
            <a:ext cx="10241279" cy="37755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lapsen oikeus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erityisopettajan tuki, joustavat ryhmittelyt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yksilökohtainen eriyttäminen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henkilöstön yhteistyö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joustava esi- ja alkuopetus, turvallisten aikuisten määrä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luokaton esi- ja alkuopetus tulevaisuuden näkymänä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kirjattu hallitusohjelmaan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702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057E7C-92EA-4C89-9E99-EC6B3395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Esiopetukseen ilmoittautuminen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3F07DC-08EE-4B8F-8A65-8523088CB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>
                <a:solidFill>
                  <a:schemeClr val="tx2"/>
                </a:solidFill>
              </a:rPr>
              <a:t>Lapsen huoltajat ilmoittavat lapsen esiopetukseen 28.2.2023 mennessä varhaiskasvatushakemuslomakkeella, joka on osoitteessa https://orivesi.fi/asukkaalle/kasvatus-ja-opetuspalvelut/varhaiskasvatus/varhaiskasvatuksen-lomakkeet/.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2"/>
                </a:solidFill>
              </a:rPr>
              <a:t>Mikäli haetaan pelkästään maksutonta esiopetusta, </a:t>
            </a:r>
            <a:r>
              <a:rPr lang="fi-FI" dirty="0">
                <a:solidFill>
                  <a:schemeClr val="accent4"/>
                </a:solidFill>
              </a:rPr>
              <a:t>valitaan hakemukselle </a:t>
            </a:r>
            <a:r>
              <a:rPr lang="fi-FI" u="sng" dirty="0">
                <a:solidFill>
                  <a:schemeClr val="accent4"/>
                </a:solidFill>
              </a:rPr>
              <a:t>toimintamuodoksi Maksuton esiopetus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2"/>
                </a:solidFill>
              </a:rPr>
              <a:t>Mikäli haetaan maksuttoman esiopetukseen JA esiopetusta täydentävään varhaiskasvatukseen,</a:t>
            </a:r>
          </a:p>
          <a:p>
            <a:pPr marL="457200" lvl="1" indent="0">
              <a:buNone/>
            </a:pPr>
            <a:r>
              <a:rPr lang="fi-FI" dirty="0">
                <a:solidFill>
                  <a:schemeClr val="accent4"/>
                </a:solidFill>
              </a:rPr>
              <a:t>valitaan hakemukselle </a:t>
            </a:r>
            <a:r>
              <a:rPr lang="fi-FI" u="sng" dirty="0">
                <a:solidFill>
                  <a:schemeClr val="accent4"/>
                </a:solidFill>
              </a:rPr>
              <a:t>toimintamuodoksi Esiopetusta täydentävä varhaiskasvatus sekä lisäksi </a:t>
            </a:r>
          </a:p>
          <a:p>
            <a:pPr marL="457200" lvl="1" indent="0">
              <a:buNone/>
            </a:pPr>
            <a:r>
              <a:rPr lang="fi-FI" u="sng" dirty="0">
                <a:solidFill>
                  <a:schemeClr val="accent4"/>
                </a:solidFill>
              </a:rPr>
              <a:t>valitaan palveluntarpeeksi joko Esiopetus + täydentävä </a:t>
            </a:r>
            <a:r>
              <a:rPr lang="fi-FI" u="sng" dirty="0" err="1">
                <a:solidFill>
                  <a:schemeClr val="accent4"/>
                </a:solidFill>
              </a:rPr>
              <a:t>vaka</a:t>
            </a:r>
            <a:r>
              <a:rPr lang="fi-FI" u="sng" dirty="0">
                <a:solidFill>
                  <a:schemeClr val="accent4"/>
                </a:solidFill>
              </a:rPr>
              <a:t> yli 50 h/kk TAI </a:t>
            </a:r>
          </a:p>
          <a:p>
            <a:pPr marL="457200" lvl="1" indent="0">
              <a:buNone/>
            </a:pPr>
            <a:r>
              <a:rPr lang="fi-FI" u="sng" dirty="0">
                <a:solidFill>
                  <a:schemeClr val="accent4"/>
                </a:solidFill>
              </a:rPr>
              <a:t>Esiopetus + täydentävä </a:t>
            </a:r>
            <a:r>
              <a:rPr lang="fi-FI" u="sng" dirty="0" err="1">
                <a:solidFill>
                  <a:schemeClr val="accent4"/>
                </a:solidFill>
              </a:rPr>
              <a:t>vaka</a:t>
            </a:r>
            <a:r>
              <a:rPr lang="fi-FI" u="sng" dirty="0">
                <a:solidFill>
                  <a:schemeClr val="accent4"/>
                </a:solidFill>
              </a:rPr>
              <a:t> 0–50 h/kk</a:t>
            </a:r>
          </a:p>
          <a:p>
            <a:r>
              <a:rPr lang="fi-FI" dirty="0">
                <a:solidFill>
                  <a:schemeClr val="tx2"/>
                </a:solidFill>
              </a:rPr>
              <a:t>Esiopetuksessa on käytössä </a:t>
            </a:r>
            <a:r>
              <a:rPr lang="fi-FI" dirty="0" err="1">
                <a:solidFill>
                  <a:schemeClr val="tx2"/>
                </a:solidFill>
              </a:rPr>
              <a:t>Päikyn</a:t>
            </a:r>
            <a:r>
              <a:rPr lang="fi-FI" dirty="0">
                <a:solidFill>
                  <a:schemeClr val="tx2"/>
                </a:solidFill>
              </a:rPr>
              <a:t> lisäksi myös Wilma-oppilashallintojärjestelmä. Wilma-järjestelmää käytetään muun muassa huoltajien ja esiopetuksen/koulun henkilökunnan väliseen viestintään. Huoltajille postitetaan Wilma-tunnukset heinäkuussa.</a:t>
            </a:r>
          </a:p>
          <a:p>
            <a:r>
              <a:rPr lang="fi-FI" dirty="0">
                <a:solidFill>
                  <a:schemeClr val="accent4"/>
                </a:solidFill>
              </a:rPr>
              <a:t>Päätös esiopetuspaikasta ja haetusta esiopetusta täydentävästä varhaiskasvatuksesta lähetetään  31.3.2023 mennessä. 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C5062F5-F226-48A5-B6C4-B0836EE3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4076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E3A286-5D27-4493-B94F-51130378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6948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Tutustumisilta ti 23.5.2023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8AB0FE-B9E9-429F-851C-50DF725BF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2231"/>
            <a:ext cx="5030793" cy="4154732"/>
          </a:xfrm>
        </p:spPr>
        <p:txBody>
          <a:bodyPr>
            <a:normAutofit/>
          </a:bodyPr>
          <a:lstStyle/>
          <a:p>
            <a:r>
              <a:rPr lang="fi-FI" sz="2600" b="1" dirty="0">
                <a:solidFill>
                  <a:schemeClr val="tx2"/>
                </a:solidFill>
              </a:rPr>
              <a:t>Huoltajille ja tuleville esioppilaille järjestetään tutustumisilta </a:t>
            </a:r>
            <a:r>
              <a:rPr lang="fi-FI" sz="2600" dirty="0">
                <a:solidFill>
                  <a:schemeClr val="tx2"/>
                </a:solidFill>
              </a:rPr>
              <a:t>ti 23.5. Kutsu iltaan tulee esiopetuspäätöksen mukana. Lämpimästi tervetuloa!</a:t>
            </a:r>
          </a:p>
          <a:p>
            <a:pPr marL="0" indent="0">
              <a:buNone/>
            </a:pPr>
            <a:endParaRPr lang="fi-FI" sz="2600" b="1" dirty="0"/>
          </a:p>
          <a:p>
            <a:endParaRPr lang="fi-FI" sz="2600" b="1" dirty="0"/>
          </a:p>
          <a:p>
            <a:r>
              <a:rPr lang="fi-FI" sz="2600" b="1" dirty="0">
                <a:solidFill>
                  <a:schemeClr val="accent4"/>
                </a:solidFill>
              </a:rPr>
              <a:t>Iloista esiopetusvuotta!</a:t>
            </a:r>
          </a:p>
          <a:p>
            <a:endParaRPr lang="fi-FI" sz="26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F801FC3-09F5-4D4D-9BA1-344444D64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15" y="1690688"/>
            <a:ext cx="3116049" cy="4154732"/>
          </a:xfrm>
          <a:prstGeom prst="rect">
            <a:avLst/>
          </a:prstGeom>
          <a:noFill/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EFC0A91-C36D-93E4-C337-9F1476E6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0085" y="6387137"/>
            <a:ext cx="75537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Oriveden kaupunki</a:t>
            </a:r>
          </a:p>
        </p:txBody>
      </p:sp>
    </p:spTree>
    <p:extLst>
      <p:ext uri="{BB962C8B-B14F-4D97-AF65-F5344CB8AC3E}">
        <p14:creationId xmlns:p14="http://schemas.microsoft.com/office/powerpoint/2010/main" val="1561293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Lisätietoja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00726" y="1845734"/>
            <a:ext cx="9954953" cy="40233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>
                <a:solidFill>
                  <a:schemeClr val="tx2"/>
                </a:solidFill>
              </a:rPr>
              <a:t>Sari Koivisto, varhaiskasvatuspäällikkö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u="sng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sari.koivisto@orivesi.fi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>
                <a:solidFill>
                  <a:schemeClr val="tx2"/>
                </a:solidFill>
              </a:rPr>
              <a:t>tai 050 5526246</a:t>
            </a:r>
          </a:p>
          <a:p>
            <a:pPr marL="457200" lvl="1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>
                <a:solidFill>
                  <a:schemeClr val="tx2"/>
                </a:solidFill>
              </a:rPr>
              <a:t>Mia Mattila, kasvatus- ja opetusjohtaja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mia.mattila@orivesi.fi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>
                <a:solidFill>
                  <a:schemeClr val="tx2"/>
                </a:solidFill>
              </a:rPr>
              <a:t>tai 050 4060383</a:t>
            </a:r>
          </a:p>
          <a:p>
            <a:pPr marL="457200" lvl="1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>
                <a:solidFill>
                  <a:schemeClr val="tx2"/>
                </a:solidFill>
              </a:rPr>
              <a:t>Minna Lähteinen, toimistosihteeri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2"/>
                </a:solidFill>
              </a:rPr>
              <a:t>Wilma-asiat, hallinto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minna.lahteinen@orivesi.fi</a:t>
            </a:r>
            <a:r>
              <a:rPr lang="fi-FI" dirty="0"/>
              <a:t> </a:t>
            </a:r>
            <a:r>
              <a:rPr lang="fi-FI" dirty="0">
                <a:solidFill>
                  <a:schemeClr val="tx2"/>
                </a:solidFill>
              </a:rPr>
              <a:t>tai 040 133 9128</a:t>
            </a:r>
          </a:p>
          <a:p>
            <a:pPr marL="457200" lvl="1" indent="0">
              <a:buNone/>
            </a:pPr>
            <a:endParaRPr lang="fi-FI" dirty="0"/>
          </a:p>
          <a:p>
            <a:pPr marL="0">
              <a:buNone/>
            </a:pPr>
            <a:r>
              <a:rPr lang="fi-FI" dirty="0">
                <a:solidFill>
                  <a:schemeClr val="tx2"/>
                </a:solidFill>
              </a:rPr>
              <a:t>Mari Kinnunen, toimistosihteeri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2"/>
                </a:solidFill>
              </a:rPr>
              <a:t>kuljetukset, varhaiskasvatuslaskutus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mari.kinnunen@orivesi.fi</a:t>
            </a:r>
            <a:r>
              <a:rPr lang="fi-FI" dirty="0"/>
              <a:t> </a:t>
            </a:r>
            <a:r>
              <a:rPr lang="fi-FI" dirty="0">
                <a:solidFill>
                  <a:schemeClr val="tx2"/>
                </a:solidFill>
              </a:rPr>
              <a:t>tai 040 133 9127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i-FI" dirty="0"/>
          </a:p>
          <a:p>
            <a:pPr marL="201168" lvl="1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4879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1357313"/>
            <a:ext cx="5032115" cy="3614737"/>
          </a:xfrm>
        </p:spPr>
        <p:txBody>
          <a:bodyPr anchor="b">
            <a:normAutofit fontScale="90000"/>
          </a:bodyPr>
          <a:lstStyle/>
          <a:p>
            <a:r>
              <a:rPr lang="fi-FI" sz="4800" b="1" dirty="0"/>
              <a:t>Esioppilas </a:t>
            </a:r>
            <a:br>
              <a:rPr lang="fi-FI" sz="4800" b="1" dirty="0"/>
            </a:br>
            <a:r>
              <a:rPr lang="fi-FI" sz="4800" b="1" dirty="0"/>
              <a:t>Kultavuoren, Rovastinkankaan ja Eräjärven kouluissa</a:t>
            </a:r>
            <a:br>
              <a:rPr lang="fi-FI" sz="2200" b="1" dirty="0"/>
            </a:br>
            <a:endParaRPr lang="fi-FI" sz="22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9328970-10A8-4FD8-A7F7-DA5AC4723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4" r="-2" b="25501"/>
          <a:stretch/>
        </p:blipFill>
        <p:spPr>
          <a:xfrm>
            <a:off x="6180528" y="1357313"/>
            <a:ext cx="5032115" cy="4503737"/>
          </a:xfrm>
          <a:prstGeom prst="rect">
            <a:avLst/>
          </a:prstGeo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DDF379D-3DE0-23B9-7B20-446FB001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0085" y="6387137"/>
            <a:ext cx="75537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Oriveden kaupunki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3"/>
          </p:nvPr>
        </p:nvSpPr>
        <p:spPr>
          <a:xfrm>
            <a:off x="839788" y="472633"/>
            <a:ext cx="3932237" cy="5396355"/>
          </a:xfrm>
        </p:spPr>
        <p:txBody>
          <a:bodyPr>
            <a:normAutofit/>
          </a:bodyPr>
          <a:lstStyle/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  <a:p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403305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936BB0-BB5A-428F-94E2-F6898C3F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08" y="457199"/>
            <a:ext cx="4157118" cy="904461"/>
          </a:xfrm>
        </p:spPr>
        <p:txBody>
          <a:bodyPr>
            <a:normAutofit fontScale="90000"/>
          </a:bodyPr>
          <a:lstStyle/>
          <a:p>
            <a:r>
              <a:rPr lang="fi-FI" dirty="0"/>
              <a:t>Eskari-ikäinen kehittyy vauhdikkaasti!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76B604-1262-412E-9ECE-DA4571ED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64695"/>
            <a:ext cx="6029455" cy="5922442"/>
          </a:xfrm>
        </p:spPr>
        <p:txBody>
          <a:bodyPr>
            <a:normAutofit fontScale="92500" lnSpcReduction="20000"/>
          </a:bodyPr>
          <a:lstStyle/>
          <a:p>
            <a:r>
              <a:rPr lang="fi-FI" sz="1800" dirty="0">
                <a:solidFill>
                  <a:schemeClr val="tx2"/>
                </a:solidFill>
              </a:rPr>
              <a:t>Monella esiopetusikäisellä lapsella on kielellinen herkkyyskausi. </a:t>
            </a:r>
          </a:p>
          <a:p>
            <a:pPr marL="265738" indent="-265738" defTabSz="381998">
              <a:spcBef>
                <a:spcPts val="2039"/>
              </a:spcBef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Uusia kiinnostuksen kohteita: ympäröivä maailma; syy- seuraussuhteet; ilmiöt ja tekniikka; liikkuminen; lorut, runot, sadut; taide; itseilmaisu; minä, muut ja maailma.</a:t>
            </a:r>
          </a:p>
          <a:p>
            <a:pPr marL="265738" indent="-265738" defTabSz="381998">
              <a:spcBef>
                <a:spcPts val="2039"/>
              </a:spcBef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Eskarilainen voi olla samaan aikaan iso ja pieni, itsenäinen ja tarvitseva. </a:t>
            </a:r>
          </a:p>
          <a:p>
            <a:pPr lvl="1" defTabSz="381998">
              <a:spcBef>
                <a:spcPts val="2039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	</a:t>
            </a:r>
            <a:r>
              <a:rPr lang="fi-FI" dirty="0">
                <a:solidFill>
                  <a:schemeClr val="tx2"/>
                </a:solidFill>
                <a:sym typeface="Wingdings" panose="05000000000000000000" pitchFamily="2" charset="2"/>
              </a:rPr>
              <a:t>Tämä voi hämmentää sekä lasta että vanhempaa. </a:t>
            </a:r>
          </a:p>
          <a:p>
            <a:pPr defTabSz="381998">
              <a:spcBef>
                <a:spcPts val="2039"/>
              </a:spcBef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Eskarilainen tarvitsee runsaasti aikuisen huomioita ja aikaa sekä leikkiä ja huolenpitoa.</a:t>
            </a:r>
          </a:p>
          <a:p>
            <a:pPr defTabSz="381998">
              <a:spcBef>
                <a:spcPts val="2039"/>
              </a:spcBef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Vanhempi tukee parhaiten lapsen esiopetusta: </a:t>
            </a:r>
          </a:p>
          <a:p>
            <a:pPr lvl="1" defTabSz="381998">
              <a:spcBef>
                <a:spcPts val="2039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Olemalla kiinnostunut lapsen arjesta. </a:t>
            </a:r>
          </a:p>
          <a:p>
            <a:pPr lvl="1" defTabSz="381998">
              <a:spcBef>
                <a:spcPts val="2039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Ihmettelemällä maailmaa ja ilmiöitä yhdessä. </a:t>
            </a:r>
          </a:p>
          <a:p>
            <a:pPr lvl="1" defTabSz="381998">
              <a:spcBef>
                <a:spcPts val="2039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Huolehtimalla lapsen perustarpeista: lepo, ulkoilu, ravinto.</a:t>
            </a:r>
          </a:p>
          <a:p>
            <a:pPr lvl="1" defTabSz="381998">
              <a:spcBef>
                <a:spcPts val="2039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Antamalla tilaa myös epäonnistumisille  ja kiukulle. </a:t>
            </a:r>
          </a:p>
          <a:p>
            <a:pPr defTabSz="381998">
              <a:spcBef>
                <a:spcPts val="2039"/>
              </a:spcBef>
              <a:defRPr sz="1800">
                <a:solidFill>
                  <a:srgbClr val="000000"/>
                </a:solidFill>
              </a:defRPr>
            </a:pPr>
            <a:r>
              <a:rPr lang="fi-FI" dirty="0">
                <a:solidFill>
                  <a:schemeClr val="tx2"/>
                </a:solidFill>
              </a:rPr>
              <a:t>Vanhempi voi myös </a:t>
            </a:r>
            <a:r>
              <a:rPr lang="fi-FI" b="1" dirty="0">
                <a:solidFill>
                  <a:schemeClr val="tx2"/>
                </a:solidFill>
              </a:rPr>
              <a:t>halutessaan</a:t>
            </a:r>
            <a:r>
              <a:rPr lang="fi-FI" dirty="0">
                <a:solidFill>
                  <a:schemeClr val="tx2"/>
                </a:solidFill>
              </a:rPr>
              <a:t> tukea luku-, kirjoitus- ja matemaattisten taitojen kehitystä: äänteet, kirjainmuodot, tavuttelu, arkimatematiikka.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53B6F5-4795-462C-A8F8-B8F9D9B3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DE6900B-4A10-4830-AF64-2E566DD4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07" y="2047460"/>
            <a:ext cx="4362700" cy="4080601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E1C2330-25A9-4817-BE91-441B775F62F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79357" y="2639504"/>
            <a:ext cx="3792668" cy="3229483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3962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30EBF7-01C7-4078-9CEF-820F0788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9433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Esiopetus on monipuolista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E728A6-2B2B-4BAC-B924-2738CA5E1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3615"/>
            <a:ext cx="10389433" cy="4213348"/>
          </a:xfrm>
        </p:spPr>
        <p:txBody>
          <a:bodyPr>
            <a:normAutofit/>
          </a:bodyPr>
          <a:lstStyle/>
          <a:p>
            <a:pPr marL="0" indent="0" defTabSz="295741">
              <a:spcBef>
                <a:spcPts val="1758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fi-FI" sz="1500" b="1" dirty="0"/>
              <a:t>Esiopetuksessa  harjoitellaan muun muassa:</a:t>
            </a:r>
            <a:r>
              <a:rPr lang="fi-FI" sz="1500" dirty="0"/>
              <a:t>	</a:t>
            </a:r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Leikkitaitoja </a:t>
            </a:r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Pettymysten sietoa </a:t>
            </a:r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Vuorovaikutus- ja neuvottelutaitoja </a:t>
            </a:r>
            <a:r>
              <a:rPr lang="fi-FI" sz="1500" b="1" dirty="0"/>
              <a:t> </a:t>
            </a:r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Sitkeyttä, keskittymistä</a:t>
            </a:r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Liiketaitoja (kierimiset, pyörimiset, puolisuudet, hyppiminen, juokseminen, kiipeäminen, ryömiminen, pallon käsittely,)</a:t>
            </a:r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Ilmaisua (laulu, soitto, näytteleminen, tanssi…)</a:t>
            </a:r>
            <a:endParaRPr lang="fi-FI" sz="1500" b="1" dirty="0"/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Lukemaan ja kirjoittamaan oppimisen valmiuksia</a:t>
            </a:r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Ihmettelyä, pohtimista </a:t>
            </a:r>
            <a:endParaRPr lang="fi-FI" sz="1500" b="1" dirty="0"/>
          </a:p>
          <a:p>
            <a:pPr marL="225020" indent="-225020" defTabSz="295741">
              <a:spcBef>
                <a:spcPts val="1758"/>
              </a:spcBef>
              <a:defRPr sz="1800">
                <a:solidFill>
                  <a:srgbClr val="000000"/>
                </a:solidFill>
              </a:defRPr>
            </a:pPr>
            <a:r>
              <a:rPr lang="fi-FI" sz="1500" dirty="0"/>
              <a:t>Media- ja digitaitoja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C55332-2F6C-4D9D-BEB6-ED70AA68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0085" y="6387137"/>
            <a:ext cx="75537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Oriveden kaupunki</a:t>
            </a:r>
          </a:p>
        </p:txBody>
      </p:sp>
    </p:spTree>
    <p:extLst>
      <p:ext uri="{BB962C8B-B14F-4D97-AF65-F5344CB8AC3E}">
        <p14:creationId xmlns:p14="http://schemas.microsoft.com/office/powerpoint/2010/main" val="119664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Kuva 37"/>
          <p:cNvPicPr/>
          <p:nvPr/>
        </p:nvPicPr>
        <p:blipFill>
          <a:blip r:embed="rId2"/>
          <a:stretch>
            <a:fillRect/>
          </a:stretch>
        </p:blipFill>
        <p:spPr>
          <a:xfrm>
            <a:off x="5562206" y="0"/>
            <a:ext cx="5280658" cy="6857999"/>
          </a:xfrm>
          <a:prstGeom prst="rect">
            <a:avLst/>
          </a:prstGeom>
          <a:noFill/>
        </p:spPr>
      </p:pic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pPr>
              <a:defRPr sz="1800" spc="0">
                <a:solidFill>
                  <a:srgbClr val="000000"/>
                </a:solidFill>
              </a:defRPr>
            </a:pPr>
            <a:r>
              <a:rPr lang="fi-FI" sz="3600" dirty="0"/>
              <a:t>Opitaan tärkeitä leikkitaitoja</a:t>
            </a:r>
            <a:br>
              <a:rPr lang="fi-FI" sz="1800" dirty="0"/>
            </a:br>
            <a:endParaRPr lang="fi-FI" sz="1800" dirty="0"/>
          </a:p>
        </p:txBody>
      </p: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601B0DD8-3A15-78A7-FC26-BE5DF21E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0085" y="6387137"/>
            <a:ext cx="75537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Oriveden kaupunki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half" idx="13"/>
          </p:nvPr>
        </p:nvSpPr>
        <p:spPr>
          <a:xfrm>
            <a:off x="839788" y="2315308"/>
            <a:ext cx="3932237" cy="3553680"/>
          </a:xfrm>
        </p:spPr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800" dirty="0"/>
              <a:t>Leikki yksin, kaksin ja ryhmässä.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800" dirty="0"/>
              <a:t>Sopiminen kehittyy leikkien säännöistä.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800" dirty="0"/>
              <a:t>Leikkeihin harjoitellaan pitkäjänteisyyttä.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B650DBEF-BEC3-4124-B6F5-D2EA27F06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41626" y="-69574"/>
            <a:ext cx="6121818" cy="6857999"/>
          </a:xfrm>
        </p:spPr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7220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fi-FI" sz="4219" dirty="0"/>
              <a:t>E</a:t>
            </a:r>
            <a:r>
              <a:rPr sz="4219" dirty="0" err="1"/>
              <a:t>skari</a:t>
            </a:r>
            <a:r>
              <a:rPr lang="fi-FI" sz="4219" dirty="0"/>
              <a:t>t</a:t>
            </a:r>
            <a:r>
              <a:rPr sz="4219" dirty="0"/>
              <a:t> </a:t>
            </a:r>
            <a:r>
              <a:rPr lang="fi-FI" sz="4219" dirty="0"/>
              <a:t> innostuvat</a:t>
            </a:r>
            <a:endParaRPr sz="4219" dirty="0"/>
          </a:p>
        </p:txBody>
      </p:sp>
      <p:sp>
        <p:nvSpPr>
          <p:cNvPr id="52" name="Shape 52"/>
          <p:cNvSpPr>
            <a:spLocks noGrp="1"/>
          </p:cNvSpPr>
          <p:nvPr>
            <p:ph type="body" sz="half" idx="13"/>
          </p:nvPr>
        </p:nvSpPr>
        <p:spPr>
          <a:xfrm>
            <a:off x="839788" y="1888436"/>
            <a:ext cx="3932237" cy="42539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 err="1">
                <a:solidFill>
                  <a:schemeClr val="tx2"/>
                </a:solidFill>
              </a:rPr>
              <a:t>y</a:t>
            </a:r>
            <a:r>
              <a:rPr sz="1969" dirty="0" err="1">
                <a:solidFill>
                  <a:schemeClr val="tx2"/>
                </a:solidFill>
              </a:rPr>
              <a:t>mpäröivästä</a:t>
            </a:r>
            <a:r>
              <a:rPr sz="1969" dirty="0">
                <a:solidFill>
                  <a:schemeClr val="tx2"/>
                </a:solidFill>
              </a:rPr>
              <a:t> </a:t>
            </a:r>
            <a:r>
              <a:rPr sz="1969" dirty="0" err="1">
                <a:solidFill>
                  <a:schemeClr val="tx2"/>
                </a:solidFill>
              </a:rPr>
              <a:t>maailmasta</a:t>
            </a:r>
            <a:endParaRPr sz="1969" dirty="0">
              <a:solidFill>
                <a:schemeClr val="tx2"/>
              </a:solidFill>
            </a:endParaRPr>
          </a:p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>
                <a:solidFill>
                  <a:schemeClr val="tx2"/>
                </a:solidFill>
              </a:rPr>
              <a:t>s</a:t>
            </a:r>
            <a:r>
              <a:rPr sz="1969" dirty="0" err="1">
                <a:solidFill>
                  <a:schemeClr val="tx2"/>
                </a:solidFill>
              </a:rPr>
              <a:t>yy</a:t>
            </a:r>
            <a:r>
              <a:rPr sz="1969" dirty="0">
                <a:solidFill>
                  <a:schemeClr val="tx2"/>
                </a:solidFill>
              </a:rPr>
              <a:t>- ja </a:t>
            </a:r>
            <a:r>
              <a:rPr sz="1969" dirty="0" err="1">
                <a:solidFill>
                  <a:schemeClr val="tx2"/>
                </a:solidFill>
              </a:rPr>
              <a:t>seuraussuhteista</a:t>
            </a:r>
            <a:endParaRPr sz="1969" dirty="0">
              <a:solidFill>
                <a:schemeClr val="tx2"/>
              </a:solidFill>
            </a:endParaRPr>
          </a:p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>
                <a:solidFill>
                  <a:schemeClr val="tx2"/>
                </a:solidFill>
              </a:rPr>
              <a:t>i</a:t>
            </a:r>
            <a:r>
              <a:rPr sz="1969" dirty="0" err="1">
                <a:solidFill>
                  <a:schemeClr val="tx2"/>
                </a:solidFill>
              </a:rPr>
              <a:t>lmiöistä</a:t>
            </a:r>
            <a:r>
              <a:rPr lang="fi-FI" sz="1969" dirty="0">
                <a:solidFill>
                  <a:schemeClr val="tx2"/>
                </a:solidFill>
              </a:rPr>
              <a:t> ja tekniikasta</a:t>
            </a:r>
            <a:endParaRPr sz="1969" dirty="0">
              <a:solidFill>
                <a:schemeClr val="tx2"/>
              </a:solidFill>
            </a:endParaRPr>
          </a:p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>
                <a:solidFill>
                  <a:schemeClr val="tx2"/>
                </a:solidFill>
              </a:rPr>
              <a:t>liikkumisesta</a:t>
            </a:r>
          </a:p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>
                <a:solidFill>
                  <a:schemeClr val="tx2"/>
                </a:solidFill>
              </a:rPr>
              <a:t>l</a:t>
            </a:r>
            <a:r>
              <a:rPr sz="1969" dirty="0" err="1">
                <a:solidFill>
                  <a:schemeClr val="tx2"/>
                </a:solidFill>
              </a:rPr>
              <a:t>oruista</a:t>
            </a:r>
            <a:r>
              <a:rPr sz="1969" dirty="0">
                <a:solidFill>
                  <a:schemeClr val="tx2"/>
                </a:solidFill>
              </a:rPr>
              <a:t>, </a:t>
            </a:r>
            <a:r>
              <a:rPr sz="1969" dirty="0" err="1">
                <a:solidFill>
                  <a:schemeClr val="tx2"/>
                </a:solidFill>
              </a:rPr>
              <a:t>runoista</a:t>
            </a:r>
            <a:r>
              <a:rPr lang="fi-FI" sz="1969" dirty="0">
                <a:solidFill>
                  <a:schemeClr val="tx2"/>
                </a:solidFill>
              </a:rPr>
              <a:t>,</a:t>
            </a:r>
            <a:r>
              <a:rPr sz="1969" dirty="0">
                <a:solidFill>
                  <a:schemeClr val="tx2"/>
                </a:solidFill>
              </a:rPr>
              <a:t> </a:t>
            </a:r>
            <a:r>
              <a:rPr sz="1969" dirty="0" err="1">
                <a:solidFill>
                  <a:schemeClr val="tx2"/>
                </a:solidFill>
              </a:rPr>
              <a:t>saduista</a:t>
            </a:r>
            <a:endParaRPr sz="1969" dirty="0">
              <a:solidFill>
                <a:schemeClr val="tx2"/>
              </a:solidFill>
            </a:endParaRPr>
          </a:p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 err="1">
                <a:solidFill>
                  <a:schemeClr val="tx2"/>
                </a:solidFill>
              </a:rPr>
              <a:t>m</a:t>
            </a:r>
            <a:r>
              <a:rPr sz="1969" dirty="0" err="1">
                <a:solidFill>
                  <a:schemeClr val="tx2"/>
                </a:solidFill>
              </a:rPr>
              <a:t>usiikista</a:t>
            </a:r>
            <a:endParaRPr sz="1969" dirty="0">
              <a:solidFill>
                <a:schemeClr val="tx2"/>
              </a:solidFill>
            </a:endParaRPr>
          </a:p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>
                <a:solidFill>
                  <a:schemeClr val="tx2"/>
                </a:solidFill>
              </a:rPr>
              <a:t>n</a:t>
            </a:r>
            <a:r>
              <a:rPr sz="1969" dirty="0" err="1">
                <a:solidFill>
                  <a:schemeClr val="tx2"/>
                </a:solidFill>
              </a:rPr>
              <a:t>äyttelemisestä</a:t>
            </a:r>
            <a:endParaRPr lang="fi-FI" sz="1969" dirty="0">
              <a:solidFill>
                <a:schemeClr val="tx2"/>
              </a:solidFill>
            </a:endParaRPr>
          </a:p>
          <a:p>
            <a:pPr marL="342900" indent="-342900" defTabSz="381998">
              <a:spcBef>
                <a:spcPts val="2039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fi-FI" sz="1969" dirty="0">
                <a:solidFill>
                  <a:schemeClr val="tx2"/>
                </a:solidFill>
              </a:rPr>
              <a:t>taiteesta</a:t>
            </a:r>
            <a:r>
              <a:rPr sz="1969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0" y="1571779"/>
            <a:ext cx="4475922" cy="44048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9FBEBF-DF64-4749-90BC-0AFD3D5D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01817"/>
          </a:xfrm>
        </p:spPr>
        <p:txBody>
          <a:bodyPr anchor="b">
            <a:normAutofit/>
          </a:bodyPr>
          <a:lstStyle/>
          <a:p>
            <a:r>
              <a:rPr lang="fi-FI" dirty="0"/>
              <a:t>Ope, kato </a:t>
            </a:r>
            <a:r>
              <a:rPr lang="fi-FI" dirty="0" err="1"/>
              <a:t>mua</a:t>
            </a:r>
            <a:r>
              <a:rPr lang="fi-FI" dirty="0"/>
              <a:t>!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347F077-7840-4523-826D-2CCFC6329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4" r="17827" b="1"/>
          <a:stretch/>
        </p:blipFill>
        <p:spPr>
          <a:xfrm>
            <a:off x="5183188" y="464695"/>
            <a:ext cx="6029455" cy="5396355"/>
          </a:xfrm>
          <a:prstGeom prst="rect">
            <a:avLst/>
          </a:prstGeom>
          <a:noFill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F887F5B-7819-488E-AD97-D58226E1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0085" y="6387137"/>
            <a:ext cx="75537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Oriveden kaupunki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7C23F1-FC02-495D-849E-3DEFB0041C4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315308"/>
            <a:ext cx="3932237" cy="355368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schemeClr val="tx2"/>
                </a:solidFill>
              </a:rPr>
              <a:t>Kasvatuksen ja opetuksen lähtökohtana ovat aito välittäminen ja lapsen arvostaminen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schemeClr val="tx2"/>
                </a:solidFill>
              </a:rPr>
              <a:t>Lasten mielenkiinnon kohteet lähtökohtana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685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0277" y="1495985"/>
            <a:ext cx="6365576" cy="386602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C8187DE-B3FB-44C0-8BB2-EF3B65FAF026}"/>
              </a:ext>
            </a:extLst>
          </p:cNvPr>
          <p:cNvSpPr txBox="1"/>
          <p:nvPr/>
        </p:nvSpPr>
        <p:spPr>
          <a:xfrm>
            <a:off x="735496" y="2008179"/>
            <a:ext cx="444925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3600" b="0" i="0" u="none" strike="noStrike" cap="none" spc="0" normalizeH="0" baseline="0" dirty="0">
                <a:ln>
                  <a:noFill/>
                </a:ln>
                <a:solidFill>
                  <a:srgbClr val="6E603B"/>
                </a:solidFill>
                <a:effectLst/>
                <a:uFillTx/>
                <a:ea typeface="Palatino"/>
                <a:cs typeface="Palatino"/>
                <a:sym typeface="Palatino"/>
              </a:rPr>
              <a:t>Terveisiä kotiin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3600" b="0" i="0" u="none" strike="noStrike" cap="none" spc="0" normalizeH="0" baseline="0" dirty="0">
                <a:ln>
                  <a:noFill/>
                </a:ln>
                <a:solidFill>
                  <a:srgbClr val="6E603B"/>
                </a:solidFill>
                <a:effectLst/>
                <a:uFillTx/>
                <a:ea typeface="Palatino"/>
                <a:cs typeface="Palatino"/>
                <a:sym typeface="Palatino"/>
              </a:rPr>
              <a:t>tulevalle esioppilaalle!</a:t>
            </a:r>
          </a:p>
        </p:txBody>
      </p:sp>
    </p:spTree>
    <p:extLst>
      <p:ext uri="{BB962C8B-B14F-4D97-AF65-F5344CB8AC3E}">
        <p14:creationId xmlns:p14="http://schemas.microsoft.com/office/powerpoint/2010/main" val="41356195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Kasvamisen ja oppimisen ilo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74282" y="2069432"/>
            <a:ext cx="9981398" cy="379966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lapsen ainutlaatuisuus, jokainen lapsi on jollekin maailman rakkain ihminen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välittävä ja arvostava vuorovaikutus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myönteiset tunnekokemukset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myönteisen minäkuvan ja itseluottamuksen kehittyminen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kannustava ohjaaminen ja palaute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luovuus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hyvä opetus ja </a:t>
            </a:r>
            <a:r>
              <a:rPr lang="fi-FI" dirty="0">
                <a:solidFill>
                  <a:schemeClr val="accent4"/>
                </a:solidFill>
              </a:rPr>
              <a:t>INNOSTUS OPPIA LISÄÄ</a:t>
            </a:r>
          </a:p>
        </p:txBody>
      </p:sp>
      <p:pic>
        <p:nvPicPr>
          <p:cNvPr id="6" name="Kuva 5" descr="Kuva, joka sisältää kohteen kirjoitusvälineet, paperi, muovi&#10;&#10;Kuvaus luotu automaattisesti">
            <a:extLst>
              <a:ext uri="{FF2B5EF4-FFF2-40B4-BE49-F238E27FC236}">
                <a16:creationId xmlns:a16="http://schemas.microsoft.com/office/drawing/2014/main" id="{491D9C87-F9CD-4843-B7CA-B0CD933E6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33" y="4309512"/>
            <a:ext cx="1761985" cy="21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4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Esiopetuksen arki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leikki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kiireettömyys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omatoimisuuden harjoittelu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yhdessä toimimisen harjoittelu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erilaiset työtavat, </a:t>
            </a:r>
            <a:r>
              <a:rPr lang="fi-FI" dirty="0" err="1">
                <a:solidFill>
                  <a:schemeClr val="tx2"/>
                </a:solidFill>
              </a:rPr>
              <a:t>toiminnallisuus</a:t>
            </a:r>
            <a:r>
              <a:rPr lang="fi-FI" dirty="0">
                <a:solidFill>
                  <a:schemeClr val="tx2"/>
                </a:solidFill>
              </a:rPr>
              <a:t>, tutkiminen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rohkaisu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kannustaminen, innostaminen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ajan antaminen ajatteluun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yksilöllinen huomiointi, osallisuus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lepo, virkistys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toisen ihmisen, luonnon ja rakennetun ympäristön kunnioittaminen</a:t>
            </a:r>
          </a:p>
        </p:txBody>
      </p:sp>
      <p:pic>
        <p:nvPicPr>
          <p:cNvPr id="6" name="Kuva 5" descr="Kuva, joka sisältää kohteen vaatetus, sisä, sininen, käsine&#10;&#10;Kuvaus luotu automaattisesti">
            <a:extLst>
              <a:ext uri="{FF2B5EF4-FFF2-40B4-BE49-F238E27FC236}">
                <a16:creationId xmlns:a16="http://schemas.microsoft.com/office/drawing/2014/main" id="{C7F6928F-7D0B-41A9-BB4E-7CFD88F71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14" y="1194319"/>
            <a:ext cx="3320734" cy="23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9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Esiopetus</a:t>
            </a:r>
            <a:br>
              <a:rPr lang="fi-FI" dirty="0"/>
            </a:br>
            <a:r>
              <a:rPr lang="fi-FI" dirty="0"/>
              <a:t>perusopetuslaki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Esiopetus muuttui velvoittavaksi 1.8.2015 alkaen (perusopetuslain muutos).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Esiopetuksella tarkoitetaan kuusivuotiaille tarjottavaa maksutonta opetusta. Esiopetuksen tavoitteena on </a:t>
            </a:r>
            <a:r>
              <a:rPr lang="fi-FI" dirty="0">
                <a:solidFill>
                  <a:schemeClr val="accent4"/>
                </a:solidFill>
              </a:rPr>
              <a:t>edistää yhteistyössä kotien ja huoltajien kanssa lapsen kehitys- ja oppimisedellytyksiä sekä vahvistaa lapsen sosiaalisia taitoja ja tervettä itsetuntoa leikin ja myönteisten oppimiskokemusten avulla.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Tavoitteena on myös, että </a:t>
            </a:r>
            <a:r>
              <a:rPr lang="fi-FI" dirty="0">
                <a:solidFill>
                  <a:schemeClr val="accent4"/>
                </a:solidFill>
              </a:rPr>
              <a:t>lasten kehitykseen ja oppimiseen vaikuttavat ongelmat havaitaan, niihin puututaan ja ennalta ehkäistään </a:t>
            </a:r>
            <a:r>
              <a:rPr lang="fi-FI" dirty="0">
                <a:solidFill>
                  <a:schemeClr val="tx2"/>
                </a:solidFill>
              </a:rPr>
              <a:t>näin mahdollisesti ilmeneviä vaikeuksia.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Perusopetuslain (26 a §) mukaan lasten on oppivelvollisuuden alkamista edeltävänä vuonna osallistuttava vuoden kestävään esiopetukseen tai muuhun esiopetuksen tavoitteet saavuttavaan toimintaan.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Esiopetuksesta vastaavat kunnat ja osoittavat esiopetuspaikan jokaiselle lapselle.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2"/>
                </a:solidFill>
              </a:rPr>
              <a:t>Esiopetus toteutetaan esiopetuksen opetussuunnitelman perusteiden ja sen mukaan laaditun paikallisen opetussuunnitelman mukaisesti.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763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19845F-D257-4BEB-BB5D-41D636403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Esiopetuksen järjestäminen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9AE43B-C9EA-4576-A86E-462A1F284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389433" cy="448627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Esiopetus järjestetään koulujen </a:t>
            </a:r>
            <a:r>
              <a:rPr lang="fi-FI" sz="2000" dirty="0" err="1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oppilaaksiottoalueen</a:t>
            </a:r>
            <a:r>
              <a:rPr lang="fi-FI" sz="20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mukaisessa koulutalossa, jossa lapsi jatkaa myös 1. vuosiluokalle.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Esiopetusta ja sitä täydentävää varhaiskasvatusta järjestetään kaikissa alakouluissa eli Eräjärvellä, Kultavuoressa ja Rovastinkankaalla. 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</a:rPr>
              <a:t>Esiopetus on maksutonta ja sitä järjestetään koulun työpäivinä neljä tuntia päivässä, yhteensä 20 tuntia viikossa</a:t>
            </a:r>
            <a:r>
              <a:rPr lang="fi-FI" sz="2000" dirty="0">
                <a:solidFill>
                  <a:schemeClr val="tx2"/>
                </a:solidFill>
                <a:ea typeface="Calibri" panose="020F0502020204030204" pitchFamily="34" charset="0"/>
              </a:rPr>
              <a:t>. Esiopetusta ei järjestetä koulujen loma-aikoina. 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Esiopetuksen lisäksi mahdollisesti tarvittava täydentävä varhaiskasvatus aamuisin ja/tai iltapäivisin on maksullista. Varhaiskasvatusta järjestetään esiopetuspaikassa huoltajien ilmoittaman tarpeen mukaisesti kello 6.30–17. 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Tämän lisäksi on saatavilla vuorohoitoa iltaisin, öisin ja viikonloppuisin Orivarsan vuoropäiväkodissa</a:t>
            </a:r>
            <a:r>
              <a:rPr lang="fi-FI" sz="2000" dirty="0">
                <a:solidFill>
                  <a:schemeClr val="tx2"/>
                </a:solidFill>
                <a:ea typeface="Calibri" panose="020F0502020204030204" pitchFamily="34" charset="0"/>
              </a:rPr>
              <a:t>. </a:t>
            </a:r>
            <a:endParaRPr lang="fi-FI" sz="20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086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E1843B-6E91-4D84-9035-D3FFF82A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Täydentävän varhaiskasvatuksen maksut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176BBC-90F7-4D76-8B54-9DEFE1834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dirty="0">
                <a:solidFill>
                  <a:schemeClr val="tx2"/>
                </a:solidFill>
              </a:rPr>
              <a:t>Maksutonta esiopetusta järjestetään ensi lukuvuonna koulujen työaikojen mukaisesti  9.8.2023–1.6.2024.</a:t>
            </a:r>
          </a:p>
          <a:p>
            <a:r>
              <a:rPr lang="fi-FI" dirty="0">
                <a:solidFill>
                  <a:schemeClr val="tx2"/>
                </a:solidFill>
              </a:rPr>
              <a:t>Esiopetusta täydentävän varhaiskasvatuksen asiakasmaksu määräytyy sovittujen hoitotuntien mukaisesti: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2"/>
                </a:solidFill>
              </a:rPr>
              <a:t>Jos hoidontarve on yli 50 h/kk, maksu on 50 % kokopäivämaksusta.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2"/>
                </a:solidFill>
              </a:rPr>
              <a:t>Jos hoidontarve on 0–50 h/kk, maksu on 30 % kokopäivämaksusta. </a:t>
            </a:r>
          </a:p>
          <a:p>
            <a:r>
              <a:rPr lang="fi-FI" dirty="0">
                <a:solidFill>
                  <a:schemeClr val="tx2"/>
                </a:solidFill>
              </a:rPr>
              <a:t>Asiakasmaksut määräytyvät prosenttiperusteisesti sovittujen hoitotuntien, perheen bruttotulojen ja perheenjäsenten lukumäärän mukaan. </a:t>
            </a:r>
          </a:p>
          <a:p>
            <a:r>
              <a:rPr lang="fi-FI" dirty="0">
                <a:solidFill>
                  <a:schemeClr val="tx2"/>
                </a:solidFill>
              </a:rPr>
              <a:t>Tilapäistä varhaiskasvatusta on mahdollisuus sopia esiopetusikäiselle enintään 5 päiväksi kuukaudessa. Tilapäisen varhaiskasvatuksen asiakasmaksu on tunneista, tuloista ja perhekoosta riippumatta 15 €/pv.</a:t>
            </a:r>
          </a:p>
          <a:p>
            <a:r>
              <a:rPr lang="fi-FI" dirty="0">
                <a:solidFill>
                  <a:schemeClr val="tx2"/>
                </a:solidFill>
              </a:rPr>
              <a:t>Esiopetusta täydentävä varhaiskasvatus toteutetaan lapsen esiopetuspaikassa. Koulujen loma-aikoina varhaiskasvatusta järjestetään esiopetusikäisille Kultavuoren koulussa tai Orivarsan päiväkodissa.</a:t>
            </a:r>
          </a:p>
          <a:p>
            <a:r>
              <a:rPr lang="fi-FI" dirty="0">
                <a:solidFill>
                  <a:schemeClr val="tx2"/>
                </a:solidFill>
              </a:rPr>
              <a:t>Poikkeuksena on vuorohoito, joka järjestetään aina Orivarsan päiväkodissa.</a:t>
            </a:r>
          </a:p>
          <a:p>
            <a:r>
              <a:rPr lang="fi-FI" dirty="0">
                <a:solidFill>
                  <a:schemeClr val="tx2"/>
                </a:solidFill>
              </a:rPr>
              <a:t>Esiopetusikäisillä säilyy oikeus varhaiskasvatukseen ensimmäisen luokan alkuun saakka. Maksuttoman esiopetuksen päätyttyä peritään varhaiskasvatuksesta normaali asiakasmaksu 2.6.2024 alkaen siihen saakka kun tarvitsee varhaiskasvatusta.</a:t>
            </a:r>
          </a:p>
          <a:p>
            <a:r>
              <a:rPr lang="fi-FI" dirty="0">
                <a:solidFill>
                  <a:schemeClr val="tx2"/>
                </a:solidFill>
              </a:rPr>
              <a:t>HUOM! 1. ja 2. vuosiluokan oppilaille järjestetään </a:t>
            </a:r>
            <a:r>
              <a:rPr lang="fi-FI" dirty="0" err="1">
                <a:solidFill>
                  <a:schemeClr val="tx2"/>
                </a:solidFill>
              </a:rPr>
              <a:t>apip</a:t>
            </a:r>
            <a:r>
              <a:rPr lang="fi-FI" dirty="0">
                <a:solidFill>
                  <a:schemeClr val="tx2"/>
                </a:solidFill>
              </a:rPr>
              <a:t>-toimintaa, ja se on avoinna 7–16.30.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AB60104-055D-44D5-A95B-2BCC4E3D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662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B724C5-A2CF-48CA-83C7-EE3EAE37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Vain esiopetukseen osallistuvien kuljetus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F5AB30-53B5-4EEB-97E8-7E7224557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67300"/>
            <a:ext cx="10058401" cy="4001793"/>
          </a:xfrm>
        </p:spPr>
        <p:txBody>
          <a:bodyPr>
            <a:normAutofit lnSpcReduction="10000"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Jos esikoululainen osallistuu täydentävään varhaiskasvatukseen, huoltajat vastaavat lapsen kuljettamisesta.</a:t>
            </a:r>
          </a:p>
          <a:p>
            <a:pPr marL="201168" lvl="1" indent="0">
              <a:buNone/>
            </a:pPr>
            <a:endParaRPr lang="fi-FI" sz="2800" dirty="0">
              <a:solidFill>
                <a:schemeClr val="tx2"/>
              </a:solidFill>
            </a:endParaRPr>
          </a:p>
          <a:p>
            <a:r>
              <a:rPr lang="fi-FI" sz="3200" dirty="0">
                <a:solidFill>
                  <a:schemeClr val="tx2"/>
                </a:solidFill>
              </a:rPr>
              <a:t>Jos lapsi osallistuu VAIN esiopetukseen, hänelle järjestetään tarvittaessa oppilaskuljetus.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i-FI" sz="2400" dirty="0">
                <a:solidFill>
                  <a:schemeClr val="tx2"/>
                </a:solidFill>
              </a:rPr>
              <a:t>Jos koulumatka on yli kolme kilometriä, kuljetus on maksuton.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i-FI" sz="2400" dirty="0">
                <a:solidFill>
                  <a:schemeClr val="tx2"/>
                </a:solidFill>
              </a:rPr>
              <a:t>Alle kolmen kilometrin matkalta kuljetus maksaa 70 euroa kuukaudessa. Hinta on sama, vaikka kuljetusta tarvitsisi esimerkiksi vain aamuisin.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5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Esiopetus lukuvuonna 2023–2024</a:t>
            </a:r>
            <a:br>
              <a:rPr lang="fi-FI" dirty="0"/>
            </a:br>
            <a:r>
              <a:rPr lang="fi-FI" dirty="0"/>
              <a:t>Lasten määrät kouluittain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55032" y="2085474"/>
            <a:ext cx="10000648" cy="3783620"/>
          </a:xfrm>
        </p:spPr>
        <p:txBody>
          <a:bodyPr/>
          <a:lstStyle/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graphicFrame>
        <p:nvGraphicFramePr>
          <p:cNvPr id="4" name="Taulukk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536596"/>
              </p:ext>
            </p:extLst>
          </p:nvPr>
        </p:nvGraphicFramePr>
        <p:xfrm>
          <a:off x="1155031" y="2419878"/>
          <a:ext cx="9141907" cy="3026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6163">
                  <a:extLst>
                    <a:ext uri="{9D8B030D-6E8A-4147-A177-3AD203B41FA5}">
                      <a16:colId xmlns:a16="http://schemas.microsoft.com/office/drawing/2014/main" val="71404035"/>
                    </a:ext>
                  </a:extLst>
                </a:gridCol>
                <a:gridCol w="2605744">
                  <a:extLst>
                    <a:ext uri="{9D8B030D-6E8A-4147-A177-3AD203B41FA5}">
                      <a16:colId xmlns:a16="http://schemas.microsoft.com/office/drawing/2014/main" val="2957113939"/>
                    </a:ext>
                  </a:extLst>
                </a:gridCol>
              </a:tblGrid>
              <a:tr h="605353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Tuleva</a:t>
                      </a:r>
                      <a:r>
                        <a:rPr lang="fi-FI" baseline="0" dirty="0">
                          <a:solidFill>
                            <a:schemeClr val="tx2"/>
                          </a:solidFill>
                        </a:rPr>
                        <a:t> esiopetuspaikka</a:t>
                      </a:r>
                      <a:endParaRPr lang="fi-FI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Oppilasmäärä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068115"/>
                  </a:ext>
                </a:extLst>
              </a:tr>
              <a:tr h="605353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Eräjärven koulu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588269"/>
                  </a:ext>
                </a:extLst>
              </a:tr>
              <a:tr h="605353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Kultavuoren koulu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790973"/>
                  </a:ext>
                </a:extLst>
              </a:tr>
              <a:tr h="605353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Rovastinkankaan koulu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294082"/>
                  </a:ext>
                </a:extLst>
              </a:tr>
              <a:tr h="605353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yhteensä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2"/>
                          </a:solidFill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0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000723"/>
      </p:ext>
    </p:extLst>
  </p:cSld>
  <p:clrMapOvr>
    <a:masterClrMapping/>
  </p:clrMapOvr>
</p:sld>
</file>

<file path=ppt/theme/theme1.xml><?xml version="1.0" encoding="utf-8"?>
<a:theme xmlns:a="http://schemas.openxmlformats.org/drawingml/2006/main" name="Orivesi-turkoosi">
  <a:themeElements>
    <a:clrScheme name="Orivesi">
      <a:dk1>
        <a:sysClr val="windowText" lastClr="000000"/>
      </a:dk1>
      <a:lt1>
        <a:sysClr val="window" lastClr="FFFFFF"/>
      </a:lt1>
      <a:dk2>
        <a:srgbClr val="555656"/>
      </a:dk2>
      <a:lt2>
        <a:srgbClr val="E7E6E6"/>
      </a:lt2>
      <a:accent1>
        <a:srgbClr val="ED0080"/>
      </a:accent1>
      <a:accent2>
        <a:srgbClr val="00B5AD"/>
      </a:accent2>
      <a:accent3>
        <a:srgbClr val="C4006B"/>
      </a:accent3>
      <a:accent4>
        <a:srgbClr val="009891"/>
      </a:accent4>
      <a:accent5>
        <a:srgbClr val="218596"/>
      </a:accent5>
      <a:accent6>
        <a:srgbClr val="972C7D"/>
      </a:accent6>
      <a:hlink>
        <a:srgbClr val="00B5AD"/>
      </a:hlink>
      <a:folHlink>
        <a:srgbClr val="00B5A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556BB61B-1DA6-4019-8080-6F7DC7D6F695}" vid="{1A19DE78-CD82-47E4-B3F3-D9CD22E341F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5328B90195B0040AD4EC24E87F7C1C4" ma:contentTypeVersion="8" ma:contentTypeDescription="Luo uusi asiakirja." ma:contentTypeScope="" ma:versionID="8191211626b1851b1097bbe6cadc9905">
  <xsd:schema xmlns:xsd="http://www.w3.org/2001/XMLSchema" xmlns:xs="http://www.w3.org/2001/XMLSchema" xmlns:p="http://schemas.microsoft.com/office/2006/metadata/properties" xmlns:ns3="47922a5d-7967-4921-a718-dc199f62fbb5" xmlns:ns4="1154abfc-c46c-404f-8283-a60a45ba1cd3" targetNamespace="http://schemas.microsoft.com/office/2006/metadata/properties" ma:root="true" ma:fieldsID="cbcc9001777a42fb05013e77ea0209cb" ns3:_="" ns4:_="">
    <xsd:import namespace="47922a5d-7967-4921-a718-dc199f62fbb5"/>
    <xsd:import namespace="1154abfc-c46c-404f-8283-a60a45ba1c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22a5d-7967-4921-a718-dc199f62f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54abfc-c46c-404f-8283-a60a45ba1cd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7922a5d-7967-4921-a718-dc199f62fbb5" xsi:nil="true"/>
  </documentManagement>
</p:properties>
</file>

<file path=customXml/itemProps1.xml><?xml version="1.0" encoding="utf-8"?>
<ds:datastoreItem xmlns:ds="http://schemas.openxmlformats.org/officeDocument/2006/customXml" ds:itemID="{0BE3CD59-42BB-46C5-92EE-BBC26AADB4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22a5d-7967-4921-a718-dc199f62fbb5"/>
    <ds:schemaRef ds:uri="1154abfc-c46c-404f-8283-a60a45ba1c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9EDC8E-8E81-49A9-8AC2-274A4B2B53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595E6A-3704-4673-9368-C1BD680A442C}">
  <ds:schemaRefs>
    <ds:schemaRef ds:uri="1154abfc-c46c-404f-8283-a60a45ba1cd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47922a5d-7967-4921-a718-dc199f62fbb5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Orivesi_pp-pohja_turkoosi_2020 (6)</Template>
  <TotalTime>0</TotalTime>
  <Words>1133</Words>
  <Application>Microsoft Office PowerPoint</Application>
  <PresentationFormat>Laajakuva</PresentationFormat>
  <Paragraphs>171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6" baseType="lpstr">
      <vt:lpstr>American Typewriter</vt:lpstr>
      <vt:lpstr>Arial</vt:lpstr>
      <vt:lpstr>Calibri</vt:lpstr>
      <vt:lpstr>Palatino</vt:lpstr>
      <vt:lpstr>Wingdings</vt:lpstr>
      <vt:lpstr>Orivesi-turkoosi</vt:lpstr>
      <vt:lpstr>TULEVIEN ESIOPPILAIDEN  VANHEMPAINILTA</vt:lpstr>
      <vt:lpstr>Ope, kato mua!</vt:lpstr>
      <vt:lpstr>Kasvamisen ja oppimisen ilo</vt:lpstr>
      <vt:lpstr>Esiopetuksen arki</vt:lpstr>
      <vt:lpstr>Esiopetus perusopetuslaki</vt:lpstr>
      <vt:lpstr>Esiopetuksen järjestäminen</vt:lpstr>
      <vt:lpstr>Täydentävän varhaiskasvatuksen maksut</vt:lpstr>
      <vt:lpstr>Vain esiopetukseen osallistuvien kuljetus</vt:lpstr>
      <vt:lpstr>Esiopetus lukuvuonna 2023–2024 Lasten määrät kouluittain</vt:lpstr>
      <vt:lpstr>Lasten yhdenvertaisuus  kaupunkitasolla</vt:lpstr>
      <vt:lpstr>Esi- ja alkuopetuksen yhteistyö</vt:lpstr>
      <vt:lpstr>Esiopetukseen ilmoittautuminen</vt:lpstr>
      <vt:lpstr>Tutustumisilta ti 23.5.2023</vt:lpstr>
      <vt:lpstr>Lisätietoja</vt:lpstr>
      <vt:lpstr>Esioppilas  Kultavuoren, Rovastinkankaan ja Eräjärven kouluissa </vt:lpstr>
      <vt:lpstr>Eskari-ikäinen kehittyy vauhdikkaasti!</vt:lpstr>
      <vt:lpstr>Esiopetus on monipuolista </vt:lpstr>
      <vt:lpstr>Opitaan tärkeitä leikkitaitoja </vt:lpstr>
      <vt:lpstr>Eskarit  innostuvat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Mattila Mia</dc:creator>
  <cp:lastModifiedBy>Lähteinen Minna</cp:lastModifiedBy>
  <cp:revision>15</cp:revision>
  <cp:lastPrinted>2023-02-14T14:34:39Z</cp:lastPrinted>
  <dcterms:created xsi:type="dcterms:W3CDTF">2023-02-13T11:33:35Z</dcterms:created>
  <dcterms:modified xsi:type="dcterms:W3CDTF">2023-03-17T12:20:41Z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0x01010075328B90195B0040AD4EC24E87F7C1C4</vt:lpwstr>
  </property>
  <property fmtid="{D5CDD505-2E9C-101B-9397-08002B2CF9AE}" pid="3" name="_dlc_DocIdItemGuid">
    <vt:lpwstr>ce1a336c-cdc3-4ef9-832f-9773b3801ee3</vt:lpwstr>
  </property>
</Properties>
</file>